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62" r:id="rId2"/>
    <p:sldId id="263" r:id="rId3"/>
    <p:sldId id="264" r:id="rId4"/>
    <p:sldId id="266" r:id="rId5"/>
    <p:sldId id="267" r:id="rId6"/>
    <p:sldId id="268" r:id="rId7"/>
    <p:sldId id="269" r:id="rId8"/>
    <p:sldId id="272" r:id="rId9"/>
    <p:sldId id="271" r:id="rId10"/>
    <p:sldId id="265" r:id="rId11"/>
    <p:sldId id="274" r:id="rId12"/>
    <p:sldId id="275" r:id="rId13"/>
    <p:sldId id="276" r:id="rId14"/>
  </p:sldIdLst>
  <p:sldSz cx="9144000" cy="128016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18273"/>
    <a:srgbClr val="C024A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45"/>
    <p:restoredTop sz="95304"/>
  </p:normalViewPr>
  <p:slideViewPr>
    <p:cSldViewPr snapToGrid="0">
      <p:cViewPr varScale="1">
        <p:scale>
          <a:sx n="53" d="100"/>
          <a:sy n="53" d="100"/>
        </p:scale>
        <p:origin x="2584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95078"/>
            <a:ext cx="7772400" cy="4456853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6723804"/>
            <a:ext cx="6858000" cy="3090756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CEBED-4908-DD4A-9F5D-49620EC2391D}" type="datetimeFigureOut">
              <a:rPr lang="en-US" smtClean="0"/>
              <a:t>1/27/24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88DDD-4AB9-7D4A-922F-E7D995551F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24759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CEBED-4908-DD4A-9F5D-49620EC2391D}" type="datetimeFigureOut">
              <a:rPr lang="en-US" smtClean="0"/>
              <a:t>1/27/24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88DDD-4AB9-7D4A-922F-E7D995551F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9134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681567"/>
            <a:ext cx="1971675" cy="1084876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681567"/>
            <a:ext cx="5800725" cy="1084876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CEBED-4908-DD4A-9F5D-49620EC2391D}" type="datetimeFigureOut">
              <a:rPr lang="en-US" smtClean="0"/>
              <a:t>1/27/24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88DDD-4AB9-7D4A-922F-E7D995551F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89634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CEBED-4908-DD4A-9F5D-49620EC2391D}" type="datetimeFigureOut">
              <a:rPr lang="en-US" smtClean="0"/>
              <a:t>1/27/24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88DDD-4AB9-7D4A-922F-E7D995551F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69641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3191514"/>
            <a:ext cx="7886700" cy="5325109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8567000"/>
            <a:ext cx="7886700" cy="2800349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CEBED-4908-DD4A-9F5D-49620EC2391D}" type="datetimeFigureOut">
              <a:rPr lang="en-US" smtClean="0"/>
              <a:t>1/27/24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88DDD-4AB9-7D4A-922F-E7D995551F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01746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3407833"/>
            <a:ext cx="3886200" cy="812249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3407833"/>
            <a:ext cx="3886200" cy="812249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CEBED-4908-DD4A-9F5D-49620EC2391D}" type="datetimeFigureOut">
              <a:rPr lang="en-US" smtClean="0"/>
              <a:t>1/27/24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88DDD-4AB9-7D4A-922F-E7D995551F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6802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681570"/>
            <a:ext cx="7886700" cy="247438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3138171"/>
            <a:ext cx="3868340" cy="153796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4676140"/>
            <a:ext cx="3868340" cy="687789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3138171"/>
            <a:ext cx="3887391" cy="153796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4676140"/>
            <a:ext cx="3887391" cy="687789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CEBED-4908-DD4A-9F5D-49620EC2391D}" type="datetimeFigureOut">
              <a:rPr lang="en-US" smtClean="0"/>
              <a:t>1/27/24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88DDD-4AB9-7D4A-922F-E7D995551F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32778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CEBED-4908-DD4A-9F5D-49620EC2391D}" type="datetimeFigureOut">
              <a:rPr lang="en-US" smtClean="0"/>
              <a:t>1/27/24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88DDD-4AB9-7D4A-922F-E7D995551F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2894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CEBED-4908-DD4A-9F5D-49620EC2391D}" type="datetimeFigureOut">
              <a:rPr lang="en-US" smtClean="0"/>
              <a:t>1/27/24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88DDD-4AB9-7D4A-922F-E7D995551F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83085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853440"/>
            <a:ext cx="2949178" cy="298704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1843196"/>
            <a:ext cx="4629150" cy="909743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3840480"/>
            <a:ext cx="2949178" cy="711496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CEBED-4908-DD4A-9F5D-49620EC2391D}" type="datetimeFigureOut">
              <a:rPr lang="en-US" smtClean="0"/>
              <a:t>1/27/24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88DDD-4AB9-7D4A-922F-E7D995551F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57308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853440"/>
            <a:ext cx="2949178" cy="298704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1843196"/>
            <a:ext cx="4629150" cy="909743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3840480"/>
            <a:ext cx="2949178" cy="711496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CEBED-4908-DD4A-9F5D-49620EC2391D}" type="datetimeFigureOut">
              <a:rPr lang="en-US" smtClean="0"/>
              <a:t>1/27/24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88DDD-4AB9-7D4A-922F-E7D995551F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81774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681570"/>
            <a:ext cx="7886700" cy="24743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3407833"/>
            <a:ext cx="7886700" cy="81224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11865189"/>
            <a:ext cx="2057400" cy="681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2CEBED-4908-DD4A-9F5D-49620EC2391D}" type="datetimeFigureOut">
              <a:rPr lang="en-US" smtClean="0"/>
              <a:t>1/27/24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11865189"/>
            <a:ext cx="3086100" cy="681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11865189"/>
            <a:ext cx="2057400" cy="681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388DDD-4AB9-7D4A-922F-E7D995551F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3753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57D597B-2573-1689-D80B-90BE0F567A95}"/>
              </a:ext>
            </a:extLst>
          </p:cNvPr>
          <p:cNvSpPr/>
          <p:nvPr/>
        </p:nvSpPr>
        <p:spPr>
          <a:xfrm>
            <a:off x="0" y="11570288"/>
            <a:ext cx="9144000" cy="1231312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26DF7ED-C2FC-2B0E-6FE2-44F4BAF48373}"/>
              </a:ext>
            </a:extLst>
          </p:cNvPr>
          <p:cNvSpPr txBox="1"/>
          <p:nvPr/>
        </p:nvSpPr>
        <p:spPr>
          <a:xfrm>
            <a:off x="-20784" y="5501064"/>
            <a:ext cx="918556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0000"/>
                </a:solidFill>
                <a:latin typeface="Abadi MT Condensed Extra Bold" panose="020B0306030101010103" pitchFamily="34" charset="77"/>
              </a:rPr>
              <a:t>Life’s Many Reasons For Chiropractic Care</a:t>
            </a:r>
            <a:endParaRPr lang="en-US" sz="4000" b="1" dirty="0">
              <a:solidFill>
                <a:srgbClr val="383838"/>
              </a:solidFill>
              <a:latin typeface="Abadi MT Condensed Extra Bold" panose="020B0306030101010103" pitchFamily="34" charset="77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8C05C6E-0B49-3EA4-9471-8EDD4B42D3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908" y="1494812"/>
            <a:ext cx="8174182" cy="38862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9CB91DA-33C3-3AF4-4008-12A77B674A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909" y="7569731"/>
            <a:ext cx="8153401" cy="38862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371EDD-5061-1677-872F-8A27AF5113DE}"/>
              </a:ext>
            </a:extLst>
          </p:cNvPr>
          <p:cNvSpPr txBox="1"/>
          <p:nvPr/>
        </p:nvSpPr>
        <p:spPr>
          <a:xfrm>
            <a:off x="41566" y="6280090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000000"/>
                </a:solidFill>
                <a:latin typeface="Abadi MT Condensed Light" panose="020B0306030101010103" pitchFamily="34" charset="77"/>
              </a:rPr>
              <a:t>Don’t let these things impair your ability to live well.</a:t>
            </a:r>
            <a:endParaRPr lang="en-US" sz="900" dirty="0">
              <a:solidFill>
                <a:srgbClr val="000000"/>
              </a:solidFill>
              <a:latin typeface="Abadi MT Condensed Light" panose="020B0306030101010103" pitchFamily="34" charset="77"/>
            </a:endParaRPr>
          </a:p>
          <a:p>
            <a:pPr algn="ctr"/>
            <a:r>
              <a:rPr lang="en-US" sz="3600" dirty="0">
                <a:solidFill>
                  <a:srgbClr val="000000"/>
                </a:solidFill>
                <a:latin typeface="Abadi MT Condensed Light" panose="020B0306030101010103" pitchFamily="34" charset="77"/>
              </a:rPr>
              <a:t>We all need chiropractic for wellness and longevity.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EC35B2D-24C9-79C8-EA86-8F38826AEE84}"/>
              </a:ext>
            </a:extLst>
          </p:cNvPr>
          <p:cNvSpPr txBox="1"/>
          <p:nvPr/>
        </p:nvSpPr>
        <p:spPr>
          <a:xfrm>
            <a:off x="20783" y="12331516"/>
            <a:ext cx="916478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Maximized Health Chiropractic | www.maximizedhealth.net | 303-462-4476 | Centennial, CO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0AFAFED-0A8F-8603-2BC1-365125FA1195}"/>
              </a:ext>
            </a:extLst>
          </p:cNvPr>
          <p:cNvSpPr txBox="1"/>
          <p:nvPr/>
        </p:nvSpPr>
        <p:spPr>
          <a:xfrm>
            <a:off x="-41566" y="11627737"/>
            <a:ext cx="91647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Call or Text Message Us Anytime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64F54D7-AAC1-4E0F-2664-DA22E79CD26F}"/>
              </a:ext>
            </a:extLst>
          </p:cNvPr>
          <p:cNvSpPr/>
          <p:nvPr/>
        </p:nvSpPr>
        <p:spPr>
          <a:xfrm>
            <a:off x="20783" y="10076"/>
            <a:ext cx="9144000" cy="1231312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7030785-B168-D198-B0BA-2E37C6462782}"/>
              </a:ext>
            </a:extLst>
          </p:cNvPr>
          <p:cNvSpPr txBox="1"/>
          <p:nvPr/>
        </p:nvSpPr>
        <p:spPr>
          <a:xfrm>
            <a:off x="10391" y="304478"/>
            <a:ext cx="91647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Friendly Message From Your Local Chiropractor</a:t>
            </a:r>
          </a:p>
        </p:txBody>
      </p:sp>
    </p:spTree>
    <p:extLst>
      <p:ext uri="{BB962C8B-B14F-4D97-AF65-F5344CB8AC3E}">
        <p14:creationId xmlns:p14="http://schemas.microsoft.com/office/powerpoint/2010/main" val="3275793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57D597B-2573-1689-D80B-90BE0F567A95}"/>
              </a:ext>
            </a:extLst>
          </p:cNvPr>
          <p:cNvSpPr/>
          <p:nvPr/>
        </p:nvSpPr>
        <p:spPr>
          <a:xfrm>
            <a:off x="0" y="11570288"/>
            <a:ext cx="9144000" cy="123131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EC35B2D-24C9-79C8-EA86-8F38826AEE84}"/>
              </a:ext>
            </a:extLst>
          </p:cNvPr>
          <p:cNvSpPr txBox="1"/>
          <p:nvPr/>
        </p:nvSpPr>
        <p:spPr>
          <a:xfrm>
            <a:off x="15588" y="12203736"/>
            <a:ext cx="91647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Maximized Health Chiropractic | www.maximizedhealth.net | Centennial, CO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0AFAFED-0A8F-8603-2BC1-365125FA1195}"/>
              </a:ext>
            </a:extLst>
          </p:cNvPr>
          <p:cNvSpPr txBox="1"/>
          <p:nvPr/>
        </p:nvSpPr>
        <p:spPr>
          <a:xfrm>
            <a:off x="-41566" y="11627737"/>
            <a:ext cx="91647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Text Message Us Now To Claim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64F54D7-AAC1-4E0F-2664-DA22E79CD26F}"/>
              </a:ext>
            </a:extLst>
          </p:cNvPr>
          <p:cNvSpPr/>
          <p:nvPr/>
        </p:nvSpPr>
        <p:spPr>
          <a:xfrm>
            <a:off x="15588" y="9426"/>
            <a:ext cx="9128412" cy="104222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7030785-B168-D198-B0BA-2E37C6462782}"/>
              </a:ext>
            </a:extLst>
          </p:cNvPr>
          <p:cNvSpPr txBox="1"/>
          <p:nvPr/>
        </p:nvSpPr>
        <p:spPr>
          <a:xfrm>
            <a:off x="229465" y="173889"/>
            <a:ext cx="86850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First Come, First Serve – Act Now!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A743F15-BA4A-CB88-6E58-996F0FD46DAF}"/>
              </a:ext>
            </a:extLst>
          </p:cNvPr>
          <p:cNvSpPr txBox="1"/>
          <p:nvPr/>
        </p:nvSpPr>
        <p:spPr>
          <a:xfrm>
            <a:off x="15588" y="8761297"/>
            <a:ext cx="918037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FF0000"/>
                </a:solidFill>
                <a:latin typeface="Abadi MT Condensed Extra Bold" panose="020B0306030101010103" pitchFamily="34" charset="77"/>
              </a:rPr>
              <a:t>Only 5 Spots </a:t>
            </a:r>
            <a:r>
              <a:rPr lang="en-US" sz="4400" b="1" dirty="0">
                <a:latin typeface="Abadi MT Condensed Extra Bold" panose="020B0306030101010103" pitchFamily="34" charset="77"/>
              </a:rPr>
              <a:t>Available For This Offer</a:t>
            </a:r>
          </a:p>
          <a:p>
            <a:pPr algn="ctr"/>
            <a:r>
              <a:rPr lang="en-US" sz="4400" b="1" dirty="0">
                <a:latin typeface="Abadi MT Condensed Extra Bold" panose="020B0306030101010103" pitchFamily="34" charset="77"/>
              </a:rPr>
              <a:t>Simply Text Back </a:t>
            </a:r>
            <a:r>
              <a:rPr lang="en-US" sz="4400" b="1" dirty="0">
                <a:solidFill>
                  <a:srgbClr val="FF0000"/>
                </a:solidFill>
                <a:latin typeface="Abadi MT Condensed Extra Bold" panose="020B0306030101010103" pitchFamily="34" charset="77"/>
              </a:rPr>
              <a:t>“Claim Now”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3A03E22-C4DB-9B23-75BD-E212509923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1424" y="1098833"/>
            <a:ext cx="5122718" cy="3149523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39890D7A-EEE6-6125-B2BB-5A0FD27A9258}"/>
              </a:ext>
            </a:extLst>
          </p:cNvPr>
          <p:cNvSpPr txBox="1"/>
          <p:nvPr/>
        </p:nvSpPr>
        <p:spPr>
          <a:xfrm>
            <a:off x="-41567" y="4105750"/>
            <a:ext cx="918556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028700" lvl="1" indent="-571500">
              <a:buClr>
                <a:srgbClr val="FF0000"/>
              </a:buClr>
              <a:buFont typeface="Wingdings" pitchFamily="2" charset="2"/>
              <a:buChar char="ü"/>
            </a:pPr>
            <a:r>
              <a:rPr lang="en-US" sz="4400" b="1" dirty="0">
                <a:solidFill>
                  <a:srgbClr val="000000"/>
                </a:solidFill>
                <a:latin typeface="Abadi MT Condensed Extra Bold" panose="020B0306030101010103" pitchFamily="34" charset="77"/>
              </a:rPr>
              <a:t>50% Off Massage Therapy Session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1F8DF197-21D3-9CFD-5F02-866E3DA6A0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465" y="4838124"/>
            <a:ext cx="8685070" cy="3886200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2A67A14E-074A-B05B-3C5D-ADD9EA93E43B}"/>
              </a:ext>
            </a:extLst>
          </p:cNvPr>
          <p:cNvSpPr txBox="1"/>
          <p:nvPr/>
        </p:nvSpPr>
        <p:spPr>
          <a:xfrm>
            <a:off x="15588" y="10377281"/>
            <a:ext cx="91076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ctr">
              <a:buClr>
                <a:srgbClr val="FF0000"/>
              </a:buClr>
            </a:pPr>
            <a:r>
              <a:rPr lang="en-US" sz="3600" dirty="0">
                <a:solidFill>
                  <a:srgbClr val="000000"/>
                </a:solidFill>
                <a:latin typeface="Abadi MT Condensed Extra Bold" panose="020B0306030101010103" pitchFamily="34" charset="77"/>
              </a:rPr>
              <a:t>High Quality Therapists</a:t>
            </a:r>
          </a:p>
          <a:p>
            <a:pPr lvl="1" algn="ctr">
              <a:buClr>
                <a:srgbClr val="FF0000"/>
              </a:buClr>
            </a:pPr>
            <a:r>
              <a:rPr lang="en-US" sz="3600" dirty="0">
                <a:solidFill>
                  <a:srgbClr val="000000"/>
                </a:solidFill>
                <a:latin typeface="Abadi MT Condensed Extra Bold" panose="020B0306030101010103" pitchFamily="34" charset="77"/>
              </a:rPr>
              <a:t>Flexible Scheduling</a:t>
            </a:r>
          </a:p>
        </p:txBody>
      </p:sp>
    </p:spTree>
    <p:extLst>
      <p:ext uri="{BB962C8B-B14F-4D97-AF65-F5344CB8AC3E}">
        <p14:creationId xmlns:p14="http://schemas.microsoft.com/office/powerpoint/2010/main" val="5745160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57D597B-2573-1689-D80B-90BE0F567A95}"/>
              </a:ext>
            </a:extLst>
          </p:cNvPr>
          <p:cNvSpPr/>
          <p:nvPr/>
        </p:nvSpPr>
        <p:spPr>
          <a:xfrm>
            <a:off x="0" y="11570288"/>
            <a:ext cx="9144000" cy="123131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EC35B2D-24C9-79C8-EA86-8F38826AEE84}"/>
              </a:ext>
            </a:extLst>
          </p:cNvPr>
          <p:cNvSpPr txBox="1"/>
          <p:nvPr/>
        </p:nvSpPr>
        <p:spPr>
          <a:xfrm>
            <a:off x="15588" y="12203736"/>
            <a:ext cx="91647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Maximized Health Chiropractic | www.maximizedhealth.net | Centennial, CO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0AFAFED-0A8F-8603-2BC1-365125FA1195}"/>
              </a:ext>
            </a:extLst>
          </p:cNvPr>
          <p:cNvSpPr txBox="1"/>
          <p:nvPr/>
        </p:nvSpPr>
        <p:spPr>
          <a:xfrm>
            <a:off x="-41566" y="11627737"/>
            <a:ext cx="91647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Text Message Us Now To Claim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64F54D7-AAC1-4E0F-2664-DA22E79CD26F}"/>
              </a:ext>
            </a:extLst>
          </p:cNvPr>
          <p:cNvSpPr/>
          <p:nvPr/>
        </p:nvSpPr>
        <p:spPr>
          <a:xfrm>
            <a:off x="15588" y="9426"/>
            <a:ext cx="9128412" cy="104222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7030785-B168-D198-B0BA-2E37C6462782}"/>
              </a:ext>
            </a:extLst>
          </p:cNvPr>
          <p:cNvSpPr txBox="1"/>
          <p:nvPr/>
        </p:nvSpPr>
        <p:spPr>
          <a:xfrm>
            <a:off x="229465" y="173889"/>
            <a:ext cx="86850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First Come, First Serve – Act Now!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A743F15-BA4A-CB88-6E58-996F0FD46DAF}"/>
              </a:ext>
            </a:extLst>
          </p:cNvPr>
          <p:cNvSpPr txBox="1"/>
          <p:nvPr/>
        </p:nvSpPr>
        <p:spPr>
          <a:xfrm>
            <a:off x="15588" y="10028095"/>
            <a:ext cx="918037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FF0000"/>
                </a:solidFill>
                <a:latin typeface="Abadi MT Condensed Extra Bold" panose="020B0306030101010103" pitchFamily="34" charset="77"/>
              </a:rPr>
              <a:t>Only 5 Spots </a:t>
            </a:r>
            <a:r>
              <a:rPr lang="en-US" sz="4400" b="1" dirty="0">
                <a:latin typeface="Abadi MT Condensed Extra Bold" panose="020B0306030101010103" pitchFamily="34" charset="77"/>
              </a:rPr>
              <a:t>Available For This Offer</a:t>
            </a:r>
          </a:p>
          <a:p>
            <a:pPr algn="ctr"/>
            <a:r>
              <a:rPr lang="en-US" sz="4400" b="1" dirty="0">
                <a:latin typeface="Abadi MT Condensed Extra Bold" panose="020B0306030101010103" pitchFamily="34" charset="77"/>
              </a:rPr>
              <a:t>Simply Text Back </a:t>
            </a:r>
            <a:r>
              <a:rPr lang="en-US" sz="4400" b="1" dirty="0">
                <a:solidFill>
                  <a:srgbClr val="FF0000"/>
                </a:solidFill>
                <a:latin typeface="Abadi MT Condensed Extra Bold" panose="020B0306030101010103" pitchFamily="34" charset="77"/>
              </a:rPr>
              <a:t>“Claim Now”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3A03E22-C4DB-9B23-75BD-E212509923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034" y="1169349"/>
            <a:ext cx="3596577" cy="2211228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39890D7A-EEE6-6125-B2BB-5A0FD27A9258}"/>
              </a:ext>
            </a:extLst>
          </p:cNvPr>
          <p:cNvSpPr txBox="1"/>
          <p:nvPr/>
        </p:nvSpPr>
        <p:spPr>
          <a:xfrm>
            <a:off x="3826042" y="1240325"/>
            <a:ext cx="529717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>
              <a:buClr>
                <a:srgbClr val="FF0000"/>
              </a:buClr>
            </a:pPr>
            <a:r>
              <a:rPr lang="en-US" sz="4000" b="1" dirty="0">
                <a:solidFill>
                  <a:srgbClr val="000000"/>
                </a:solidFill>
                <a:latin typeface="Abadi MT Condensed Extra Bold" panose="020B0306030101010103" pitchFamily="34" charset="77"/>
              </a:rPr>
              <a:t>Pick One or Both</a:t>
            </a:r>
          </a:p>
          <a:p>
            <a:pPr marL="1143000" lvl="1" indent="-685800">
              <a:buClr>
                <a:srgbClr val="FF0000"/>
              </a:buClr>
              <a:buFont typeface="Wingdings" pitchFamily="2" charset="2"/>
              <a:buChar char="ü"/>
            </a:pPr>
            <a:r>
              <a:rPr lang="en-US" sz="4000" b="1" dirty="0">
                <a:solidFill>
                  <a:srgbClr val="000000"/>
                </a:solidFill>
                <a:latin typeface="+mj-lt"/>
              </a:rPr>
              <a:t>Chiropractic Visit</a:t>
            </a:r>
          </a:p>
          <a:p>
            <a:pPr marL="1143000" lvl="1" indent="-685800">
              <a:buClr>
                <a:srgbClr val="FF0000"/>
              </a:buClr>
              <a:buFont typeface="Wingdings" pitchFamily="2" charset="2"/>
              <a:buChar char="ü"/>
            </a:pPr>
            <a:r>
              <a:rPr lang="en-US" sz="4000" b="1" dirty="0">
                <a:solidFill>
                  <a:srgbClr val="000000"/>
                </a:solidFill>
                <a:latin typeface="+mj-lt"/>
              </a:rPr>
              <a:t>Massage Visit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51E115E2-FCE2-79AD-EBD0-C2B8EAAC27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1566" y="3596439"/>
            <a:ext cx="9221937" cy="6278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70183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57D597B-2573-1689-D80B-90BE0F567A95}"/>
              </a:ext>
            </a:extLst>
          </p:cNvPr>
          <p:cNvSpPr/>
          <p:nvPr/>
        </p:nvSpPr>
        <p:spPr>
          <a:xfrm>
            <a:off x="0" y="11570288"/>
            <a:ext cx="9144000" cy="123131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EC35B2D-24C9-79C8-EA86-8F38826AEE84}"/>
              </a:ext>
            </a:extLst>
          </p:cNvPr>
          <p:cNvSpPr txBox="1"/>
          <p:nvPr/>
        </p:nvSpPr>
        <p:spPr>
          <a:xfrm>
            <a:off x="15588" y="12203736"/>
            <a:ext cx="91647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Maximized Health Chiropractic | www.maximizedhealth.net | Centennial, CO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0AFAFED-0A8F-8603-2BC1-365125FA1195}"/>
              </a:ext>
            </a:extLst>
          </p:cNvPr>
          <p:cNvSpPr txBox="1"/>
          <p:nvPr/>
        </p:nvSpPr>
        <p:spPr>
          <a:xfrm>
            <a:off x="-41566" y="11627737"/>
            <a:ext cx="91647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Text Message Us Now To Claim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64F54D7-AAC1-4E0F-2664-DA22E79CD26F}"/>
              </a:ext>
            </a:extLst>
          </p:cNvPr>
          <p:cNvSpPr/>
          <p:nvPr/>
        </p:nvSpPr>
        <p:spPr>
          <a:xfrm>
            <a:off x="15588" y="9426"/>
            <a:ext cx="9128412" cy="104222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7030785-B168-D198-B0BA-2E37C6462782}"/>
              </a:ext>
            </a:extLst>
          </p:cNvPr>
          <p:cNvSpPr txBox="1"/>
          <p:nvPr/>
        </p:nvSpPr>
        <p:spPr>
          <a:xfrm>
            <a:off x="229465" y="173889"/>
            <a:ext cx="86850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First Come, First Serve – Act Now!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A743F15-BA4A-CB88-6E58-996F0FD46DAF}"/>
              </a:ext>
            </a:extLst>
          </p:cNvPr>
          <p:cNvSpPr txBox="1"/>
          <p:nvPr/>
        </p:nvSpPr>
        <p:spPr>
          <a:xfrm>
            <a:off x="15588" y="10028095"/>
            <a:ext cx="918037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FF0000"/>
                </a:solidFill>
                <a:latin typeface="Abadi MT Condensed Extra Bold" panose="020B0306030101010103" pitchFamily="34" charset="77"/>
              </a:rPr>
              <a:t>Only 5 Spots </a:t>
            </a:r>
            <a:r>
              <a:rPr lang="en-US" sz="4400" b="1" dirty="0">
                <a:latin typeface="Abadi MT Condensed Extra Bold" panose="020B0306030101010103" pitchFamily="34" charset="77"/>
              </a:rPr>
              <a:t>Available For This Offer</a:t>
            </a:r>
          </a:p>
          <a:p>
            <a:pPr algn="ctr"/>
            <a:r>
              <a:rPr lang="en-US" sz="4400" b="1" dirty="0">
                <a:latin typeface="Abadi MT Condensed Extra Bold" panose="020B0306030101010103" pitchFamily="34" charset="77"/>
              </a:rPr>
              <a:t>Simply Text Back </a:t>
            </a:r>
            <a:r>
              <a:rPr lang="en-US" sz="4400" b="1" dirty="0">
                <a:solidFill>
                  <a:srgbClr val="FF0000"/>
                </a:solidFill>
                <a:latin typeface="Abadi MT Condensed Extra Bold" panose="020B0306030101010103" pitchFamily="34" charset="77"/>
              </a:rPr>
              <a:t>“Claim Now”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3A03E22-C4DB-9B23-75BD-E212509923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034" y="1169349"/>
            <a:ext cx="3596577" cy="2211228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39890D7A-EEE6-6125-B2BB-5A0FD27A9258}"/>
              </a:ext>
            </a:extLst>
          </p:cNvPr>
          <p:cNvSpPr txBox="1"/>
          <p:nvPr/>
        </p:nvSpPr>
        <p:spPr>
          <a:xfrm>
            <a:off x="3826042" y="1240325"/>
            <a:ext cx="529717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>
              <a:buClr>
                <a:srgbClr val="FF0000"/>
              </a:buClr>
            </a:pPr>
            <a:r>
              <a:rPr lang="en-US" sz="4000" b="1" dirty="0">
                <a:solidFill>
                  <a:srgbClr val="000000"/>
                </a:solidFill>
                <a:latin typeface="Abadi MT Condensed Extra Bold" panose="020B0306030101010103" pitchFamily="34" charset="77"/>
              </a:rPr>
              <a:t>Pick One or Both</a:t>
            </a:r>
          </a:p>
          <a:p>
            <a:pPr marL="1143000" lvl="1" indent="-685800">
              <a:buClr>
                <a:srgbClr val="FF0000"/>
              </a:buClr>
              <a:buFont typeface="Wingdings" pitchFamily="2" charset="2"/>
              <a:buChar char="ü"/>
            </a:pPr>
            <a:r>
              <a:rPr lang="en-US" sz="4000" b="1" dirty="0">
                <a:solidFill>
                  <a:srgbClr val="000000"/>
                </a:solidFill>
                <a:latin typeface="+mj-lt"/>
              </a:rPr>
              <a:t>Chiropractic Visit</a:t>
            </a:r>
          </a:p>
          <a:p>
            <a:pPr marL="1143000" lvl="1" indent="-685800">
              <a:buClr>
                <a:srgbClr val="FF0000"/>
              </a:buClr>
              <a:buFont typeface="Wingdings" pitchFamily="2" charset="2"/>
              <a:buChar char="ü"/>
            </a:pPr>
            <a:r>
              <a:rPr lang="en-US" sz="4000" b="1" dirty="0">
                <a:solidFill>
                  <a:srgbClr val="000000"/>
                </a:solidFill>
                <a:latin typeface="+mj-lt"/>
              </a:rPr>
              <a:t>Massage Visit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61943AE-9935-9F3C-AAEA-E075DF24A3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83" y="3250293"/>
            <a:ext cx="9123217" cy="6703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631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57D597B-2573-1689-D80B-90BE0F567A95}"/>
              </a:ext>
            </a:extLst>
          </p:cNvPr>
          <p:cNvSpPr/>
          <p:nvPr/>
        </p:nvSpPr>
        <p:spPr>
          <a:xfrm>
            <a:off x="0" y="11570288"/>
            <a:ext cx="9144000" cy="123131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EC35B2D-24C9-79C8-EA86-8F38826AEE84}"/>
              </a:ext>
            </a:extLst>
          </p:cNvPr>
          <p:cNvSpPr txBox="1"/>
          <p:nvPr/>
        </p:nvSpPr>
        <p:spPr>
          <a:xfrm>
            <a:off x="15588" y="12203736"/>
            <a:ext cx="91647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Maximized Health Chiropractic | www.maximizedhealth.net | Centennial, CO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0AFAFED-0A8F-8603-2BC1-365125FA1195}"/>
              </a:ext>
            </a:extLst>
          </p:cNvPr>
          <p:cNvSpPr txBox="1"/>
          <p:nvPr/>
        </p:nvSpPr>
        <p:spPr>
          <a:xfrm>
            <a:off x="229465" y="11627737"/>
            <a:ext cx="86850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Text Message Us Now To Claim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64F54D7-AAC1-4E0F-2664-DA22E79CD26F}"/>
              </a:ext>
            </a:extLst>
          </p:cNvPr>
          <p:cNvSpPr/>
          <p:nvPr/>
        </p:nvSpPr>
        <p:spPr>
          <a:xfrm>
            <a:off x="15588" y="9426"/>
            <a:ext cx="9128412" cy="104222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7030785-B168-D198-B0BA-2E37C6462782}"/>
              </a:ext>
            </a:extLst>
          </p:cNvPr>
          <p:cNvSpPr txBox="1"/>
          <p:nvPr/>
        </p:nvSpPr>
        <p:spPr>
          <a:xfrm>
            <a:off x="229465" y="173889"/>
            <a:ext cx="86850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First Come, First Serve – Act Now!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A743F15-BA4A-CB88-6E58-996F0FD46DAF}"/>
              </a:ext>
            </a:extLst>
          </p:cNvPr>
          <p:cNvSpPr txBox="1"/>
          <p:nvPr/>
        </p:nvSpPr>
        <p:spPr>
          <a:xfrm>
            <a:off x="15588" y="10028095"/>
            <a:ext cx="918037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accent2"/>
                </a:solidFill>
                <a:latin typeface="Abadi MT Condensed Extra Bold" panose="020B0306030101010103" pitchFamily="34" charset="77"/>
              </a:rPr>
              <a:t>Only 5 Spots </a:t>
            </a:r>
            <a:r>
              <a:rPr lang="en-US" sz="4400" b="1" dirty="0">
                <a:latin typeface="Abadi MT Condensed Extra Bold" panose="020B0306030101010103" pitchFamily="34" charset="77"/>
              </a:rPr>
              <a:t>Available For This Offer</a:t>
            </a:r>
          </a:p>
          <a:p>
            <a:pPr algn="ctr"/>
            <a:r>
              <a:rPr lang="en-US" sz="4400" b="1" dirty="0">
                <a:latin typeface="Abadi MT Condensed Extra Bold" panose="020B0306030101010103" pitchFamily="34" charset="77"/>
              </a:rPr>
              <a:t>Simply Text Back </a:t>
            </a:r>
            <a:r>
              <a:rPr lang="en-US" sz="4400" b="1" dirty="0">
                <a:solidFill>
                  <a:schemeClr val="accent2"/>
                </a:solidFill>
                <a:latin typeface="Abadi MT Condensed Extra Bold" panose="020B0306030101010103" pitchFamily="34" charset="77"/>
              </a:rPr>
              <a:t>“Claim Now”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3A03E22-C4DB-9B23-75BD-E21250992326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46034" y="1169349"/>
            <a:ext cx="3596577" cy="2211228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39890D7A-EEE6-6125-B2BB-5A0FD27A9258}"/>
              </a:ext>
            </a:extLst>
          </p:cNvPr>
          <p:cNvSpPr txBox="1"/>
          <p:nvPr/>
        </p:nvSpPr>
        <p:spPr>
          <a:xfrm>
            <a:off x="3826042" y="1240325"/>
            <a:ext cx="529717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>
              <a:buClr>
                <a:srgbClr val="FF0000"/>
              </a:buClr>
            </a:pPr>
            <a:r>
              <a:rPr lang="en-US" sz="4000" b="1" dirty="0">
                <a:solidFill>
                  <a:srgbClr val="000000"/>
                </a:solidFill>
                <a:latin typeface="Abadi MT Condensed Extra Bold" panose="020B0306030101010103" pitchFamily="34" charset="77"/>
              </a:rPr>
              <a:t>Pick One or Both</a:t>
            </a:r>
          </a:p>
          <a:p>
            <a:pPr marL="1143000" lvl="1" indent="-685800">
              <a:buClr>
                <a:schemeClr val="accent2"/>
              </a:buClr>
              <a:buFont typeface="Wingdings" pitchFamily="2" charset="2"/>
              <a:buChar char="ü"/>
            </a:pPr>
            <a:r>
              <a:rPr lang="en-US" sz="4000" b="1" dirty="0">
                <a:solidFill>
                  <a:srgbClr val="000000"/>
                </a:solidFill>
                <a:latin typeface="+mj-lt"/>
              </a:rPr>
              <a:t>Chiropractic Visit</a:t>
            </a:r>
          </a:p>
          <a:p>
            <a:pPr marL="1143000" lvl="1" indent="-685800">
              <a:buClr>
                <a:schemeClr val="accent2"/>
              </a:buClr>
              <a:buFont typeface="Wingdings" pitchFamily="2" charset="2"/>
              <a:buChar char="ü"/>
            </a:pPr>
            <a:r>
              <a:rPr lang="en-US" sz="4000" b="1" dirty="0">
                <a:solidFill>
                  <a:srgbClr val="000000"/>
                </a:solidFill>
                <a:latin typeface="+mj-lt"/>
              </a:rPr>
              <a:t>Massage Visit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1227F20-4F9B-A3B0-66D7-FAB5F836790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-1" b="49756"/>
          <a:stretch/>
        </p:blipFill>
        <p:spPr>
          <a:xfrm>
            <a:off x="34379" y="3438026"/>
            <a:ext cx="9090829" cy="482636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6400553-56F2-7351-3F82-91330A50B88F}"/>
              </a:ext>
            </a:extLst>
          </p:cNvPr>
          <p:cNvSpPr txBox="1"/>
          <p:nvPr/>
        </p:nvSpPr>
        <p:spPr>
          <a:xfrm>
            <a:off x="34379" y="8264386"/>
            <a:ext cx="918037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latin typeface="Abadi MT Condensed Light" panose="020B0306030101010103" pitchFamily="34" charset="77"/>
              </a:rPr>
              <a:t>That nagging stiffness and achiness is </a:t>
            </a:r>
          </a:p>
          <a:p>
            <a:pPr algn="ctr"/>
            <a:r>
              <a:rPr lang="en-US" sz="4800" dirty="0">
                <a:latin typeface="Abadi MT Condensed Light" panose="020B0306030101010103" pitchFamily="34" charset="77"/>
              </a:rPr>
              <a:t>your body’s cry for help. </a:t>
            </a:r>
          </a:p>
        </p:txBody>
      </p:sp>
    </p:spTree>
    <p:extLst>
      <p:ext uri="{BB962C8B-B14F-4D97-AF65-F5344CB8AC3E}">
        <p14:creationId xmlns:p14="http://schemas.microsoft.com/office/powerpoint/2010/main" val="19422112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57D597B-2573-1689-D80B-90BE0F567A95}"/>
              </a:ext>
            </a:extLst>
          </p:cNvPr>
          <p:cNvSpPr/>
          <p:nvPr/>
        </p:nvSpPr>
        <p:spPr>
          <a:xfrm>
            <a:off x="0" y="11570288"/>
            <a:ext cx="9144000" cy="123131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EC35B2D-24C9-79C8-EA86-8F38826AEE84}"/>
              </a:ext>
            </a:extLst>
          </p:cNvPr>
          <p:cNvSpPr txBox="1"/>
          <p:nvPr/>
        </p:nvSpPr>
        <p:spPr>
          <a:xfrm>
            <a:off x="15588" y="12203736"/>
            <a:ext cx="916478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Maximized Health Chiropractic | www.maximizedhealth.net | 303-462-4476 | Centennial, CO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0AFAFED-0A8F-8603-2BC1-365125FA1195}"/>
              </a:ext>
            </a:extLst>
          </p:cNvPr>
          <p:cNvSpPr txBox="1"/>
          <p:nvPr/>
        </p:nvSpPr>
        <p:spPr>
          <a:xfrm>
            <a:off x="-41566" y="11627737"/>
            <a:ext cx="87474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Call or Text Message Us Anytime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64F54D7-AAC1-4E0F-2664-DA22E79CD26F}"/>
              </a:ext>
            </a:extLst>
          </p:cNvPr>
          <p:cNvSpPr/>
          <p:nvPr/>
        </p:nvSpPr>
        <p:spPr>
          <a:xfrm>
            <a:off x="15588" y="9426"/>
            <a:ext cx="9128412" cy="1042228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7030785-B168-D198-B0BA-2E37C6462782}"/>
              </a:ext>
            </a:extLst>
          </p:cNvPr>
          <p:cNvSpPr txBox="1"/>
          <p:nvPr/>
        </p:nvSpPr>
        <p:spPr>
          <a:xfrm>
            <a:off x="229465" y="173889"/>
            <a:ext cx="86850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Friendly Message From Your Local Chiropractor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EF0BCE8-FC16-F075-FE91-2CA65A11EE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460" y="1264442"/>
            <a:ext cx="8267700" cy="3401938"/>
          </a:xfrm>
          <a:prstGeom prst="rect">
            <a:avLst/>
          </a:prstGeom>
          <a:effectLst>
            <a:softEdge rad="110777"/>
          </a:effectLst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44BBE1D7-9FB7-EA41-01E4-5963388C5877}"/>
              </a:ext>
            </a:extLst>
          </p:cNvPr>
          <p:cNvGrpSpPr/>
          <p:nvPr/>
        </p:nvGrpSpPr>
        <p:grpSpPr>
          <a:xfrm>
            <a:off x="443342" y="5561669"/>
            <a:ext cx="8174182" cy="3519591"/>
            <a:chOff x="484909" y="3506486"/>
            <a:chExt cx="8174182" cy="3519591"/>
          </a:xfrm>
        </p:grpSpPr>
        <p:pic>
          <p:nvPicPr>
            <p:cNvPr id="14" name="Picture 2" descr="Is Your Posture Causing Your Back Pain? Get Relief With Physical Therapy">
              <a:extLst>
                <a:ext uri="{FF2B5EF4-FFF2-40B4-BE49-F238E27FC236}">
                  <a16:creationId xmlns:a16="http://schemas.microsoft.com/office/drawing/2014/main" id="{42843D78-04A7-DE68-3A4B-864B958AA915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204" r="14777"/>
            <a:stretch/>
          </p:blipFill>
          <p:spPr bwMode="auto">
            <a:xfrm>
              <a:off x="4759037" y="3517125"/>
              <a:ext cx="3900054" cy="35089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2" descr="Osteoporose – Ursache, Symptome &amp; Ernährung | Liebscher &amp; Bracht">
              <a:extLst>
                <a:ext uri="{FF2B5EF4-FFF2-40B4-BE49-F238E27FC236}">
                  <a16:creationId xmlns:a16="http://schemas.microsoft.com/office/drawing/2014/main" id="{89E6FF73-66A2-1223-985E-B37BAA818DC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4909" y="3506486"/>
              <a:ext cx="3768436" cy="35089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24F1EC1B-E16D-D2AA-70AA-A22BD137297B}"/>
              </a:ext>
            </a:extLst>
          </p:cNvPr>
          <p:cNvSpPr txBox="1"/>
          <p:nvPr/>
        </p:nvSpPr>
        <p:spPr>
          <a:xfrm>
            <a:off x="0" y="9283409"/>
            <a:ext cx="91232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000000"/>
                </a:solidFill>
                <a:latin typeface="Abadi MT Condensed Extra Bold" panose="020B0306030101010103" pitchFamily="34" charset="77"/>
              </a:rPr>
              <a:t>It is Time To Get Back To The Chiropractor </a:t>
            </a:r>
          </a:p>
          <a:p>
            <a:pPr algn="ctr"/>
            <a:r>
              <a:rPr lang="en-US" sz="3600" b="1" dirty="0">
                <a:solidFill>
                  <a:schemeClr val="accent4">
                    <a:lumMod val="75000"/>
                  </a:schemeClr>
                </a:solidFill>
                <a:latin typeface="Abadi MT Condensed Extra Bold" panose="020B0306030101010103" pitchFamily="34" charset="77"/>
              </a:rPr>
              <a:t>Before It’s Too Late</a:t>
            </a:r>
            <a:r>
              <a:rPr lang="en-US" sz="3600" b="1" dirty="0">
                <a:solidFill>
                  <a:srgbClr val="000000"/>
                </a:solidFill>
                <a:latin typeface="Abadi MT Condensed Extra Bold" panose="020B0306030101010103" pitchFamily="34" charset="77"/>
              </a:rPr>
              <a:t> To Make a Comeback</a:t>
            </a:r>
            <a:endParaRPr lang="en-US" sz="3600" b="1" dirty="0">
              <a:solidFill>
                <a:srgbClr val="383838"/>
              </a:solidFill>
              <a:latin typeface="Abadi MT Condensed Extra Bold" panose="020B0306030101010103" pitchFamily="34" charset="77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5B5786C-039D-60A4-10DC-8CAF0D1C6ED6}"/>
              </a:ext>
            </a:extLst>
          </p:cNvPr>
          <p:cNvSpPr txBox="1"/>
          <p:nvPr/>
        </p:nvSpPr>
        <p:spPr>
          <a:xfrm>
            <a:off x="-41566" y="4723828"/>
            <a:ext cx="91439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Abadi MT Condensed Extra Bold" panose="020B0306030101010103" pitchFamily="34" charset="77"/>
              </a:rPr>
              <a:t>Listen To Your Body, </a:t>
            </a:r>
            <a:r>
              <a:rPr lang="en-US" sz="3600" dirty="0">
                <a:solidFill>
                  <a:schemeClr val="accent4">
                    <a:lumMod val="75000"/>
                  </a:schemeClr>
                </a:solidFill>
                <a:latin typeface="Abadi MT Condensed Extra Bold" panose="020B0306030101010103" pitchFamily="34" charset="77"/>
              </a:rPr>
              <a:t>It’s Trying To Tell You</a:t>
            </a:r>
            <a:endParaRPr lang="en-US" sz="3600" u="sng" dirty="0">
              <a:solidFill>
                <a:schemeClr val="accent4">
                  <a:lumMod val="75000"/>
                </a:schemeClr>
              </a:solidFill>
              <a:latin typeface="Abadi MT Condensed Extra Bold" panose="020B0306030101010103" pitchFamily="34" charset="7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87E6259-0B39-A12F-FCE6-6DBC7CABE404}"/>
              </a:ext>
            </a:extLst>
          </p:cNvPr>
          <p:cNvSpPr txBox="1"/>
          <p:nvPr/>
        </p:nvSpPr>
        <p:spPr>
          <a:xfrm>
            <a:off x="20783" y="10446904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0000"/>
                </a:solidFill>
                <a:latin typeface="Abadi MT Condensed Light" panose="020B0306030101010103" pitchFamily="34" charset="77"/>
              </a:rPr>
              <a:t>Don’t let issues or excuses keep you from taking care of your body.</a:t>
            </a:r>
            <a:endParaRPr lang="en-US" sz="700" dirty="0">
              <a:solidFill>
                <a:srgbClr val="000000"/>
              </a:solidFill>
              <a:latin typeface="Abadi MT Condensed Light" panose="020B0306030101010103" pitchFamily="34" charset="77"/>
            </a:endParaRPr>
          </a:p>
          <a:p>
            <a:pPr algn="ctr"/>
            <a:r>
              <a:rPr lang="en-US" sz="2800" dirty="0">
                <a:solidFill>
                  <a:srgbClr val="000000"/>
                </a:solidFill>
                <a:latin typeface="Abadi MT Condensed Light" panose="020B0306030101010103" pitchFamily="34" charset="77"/>
              </a:rPr>
              <a:t>We all need chiropractic for wellness, prevention, and longevity.</a:t>
            </a:r>
          </a:p>
        </p:txBody>
      </p:sp>
    </p:spTree>
    <p:extLst>
      <p:ext uri="{BB962C8B-B14F-4D97-AF65-F5344CB8AC3E}">
        <p14:creationId xmlns:p14="http://schemas.microsoft.com/office/powerpoint/2010/main" val="33156566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C0CE46F-00DB-4E71-72B8-ED022640EB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6230" y="1046238"/>
            <a:ext cx="7731539" cy="4080534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57D597B-2573-1689-D80B-90BE0F567A95}"/>
              </a:ext>
            </a:extLst>
          </p:cNvPr>
          <p:cNvSpPr/>
          <p:nvPr/>
        </p:nvSpPr>
        <p:spPr>
          <a:xfrm>
            <a:off x="0" y="11570288"/>
            <a:ext cx="9144000" cy="123131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EC35B2D-24C9-79C8-EA86-8F38826AEE84}"/>
              </a:ext>
            </a:extLst>
          </p:cNvPr>
          <p:cNvSpPr txBox="1"/>
          <p:nvPr/>
        </p:nvSpPr>
        <p:spPr>
          <a:xfrm>
            <a:off x="15588" y="12203736"/>
            <a:ext cx="916478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Maximized Health Chiropractic | www.maximizedhealth.net | 303-462-4476 | Centennial, CO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0AFAFED-0A8F-8603-2BC1-365125FA1195}"/>
              </a:ext>
            </a:extLst>
          </p:cNvPr>
          <p:cNvSpPr txBox="1"/>
          <p:nvPr/>
        </p:nvSpPr>
        <p:spPr>
          <a:xfrm>
            <a:off x="-41566" y="11627737"/>
            <a:ext cx="91647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Call or Text Message Us Now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64F54D7-AAC1-4E0F-2664-DA22E79CD26F}"/>
              </a:ext>
            </a:extLst>
          </p:cNvPr>
          <p:cNvSpPr/>
          <p:nvPr/>
        </p:nvSpPr>
        <p:spPr>
          <a:xfrm>
            <a:off x="15588" y="9426"/>
            <a:ext cx="9128412" cy="104222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7030785-B168-D198-B0BA-2E37C6462782}"/>
              </a:ext>
            </a:extLst>
          </p:cNvPr>
          <p:cNvSpPr txBox="1"/>
          <p:nvPr/>
        </p:nvSpPr>
        <p:spPr>
          <a:xfrm>
            <a:off x="229465" y="173889"/>
            <a:ext cx="86850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Friendly Message From Your Local Chiropractor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87E6259-0B39-A12F-FCE6-6DBC7CABE404}"/>
              </a:ext>
            </a:extLst>
          </p:cNvPr>
          <p:cNvSpPr txBox="1"/>
          <p:nvPr/>
        </p:nvSpPr>
        <p:spPr>
          <a:xfrm>
            <a:off x="20783" y="10446904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0000"/>
                </a:solidFill>
                <a:latin typeface="Abadi MT Condensed Light" panose="020B0306030101010103" pitchFamily="34" charset="77"/>
              </a:rPr>
              <a:t>Don’t let issues or excuses keep you from taking care of your body.</a:t>
            </a:r>
            <a:endParaRPr lang="en-US" sz="700" dirty="0">
              <a:solidFill>
                <a:srgbClr val="000000"/>
              </a:solidFill>
              <a:latin typeface="Abadi MT Condensed Light" panose="020B0306030101010103" pitchFamily="34" charset="77"/>
            </a:endParaRPr>
          </a:p>
          <a:p>
            <a:pPr algn="ctr"/>
            <a:r>
              <a:rPr lang="en-US" sz="2800" dirty="0">
                <a:solidFill>
                  <a:srgbClr val="000000"/>
                </a:solidFill>
                <a:latin typeface="Abadi MT Condensed Light" panose="020B0306030101010103" pitchFamily="34" charset="77"/>
              </a:rPr>
              <a:t>We all need chiropractic for wellness, prevention, and longevity.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FCC5058-842D-5FBB-FE20-35920B919A3C}"/>
              </a:ext>
            </a:extLst>
          </p:cNvPr>
          <p:cNvSpPr txBox="1"/>
          <p:nvPr/>
        </p:nvSpPr>
        <p:spPr>
          <a:xfrm>
            <a:off x="15588" y="5126772"/>
            <a:ext cx="91232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accent1">
                    <a:lumMod val="60000"/>
                    <a:lumOff val="40000"/>
                  </a:schemeClr>
                </a:solidFill>
                <a:latin typeface="Abadi MT Condensed Extra Bold" panose="020B0306030101010103" pitchFamily="34" charset="77"/>
              </a:rPr>
              <a:t>Advice To Younger Self: </a:t>
            </a:r>
            <a:r>
              <a:rPr lang="en-US" sz="3600" dirty="0">
                <a:latin typeface="Abadi MT Condensed Extra Bold" panose="020B0306030101010103" pitchFamily="34" charset="77"/>
              </a:rPr>
              <a:t>Take Better Care </a:t>
            </a:r>
          </a:p>
          <a:p>
            <a:pPr algn="ctr"/>
            <a:r>
              <a:rPr lang="en-US" sz="3600" dirty="0">
                <a:latin typeface="Abadi MT Condensed Extra Bold" panose="020B0306030101010103" pitchFamily="34" charset="77"/>
              </a:rPr>
              <a:t>Of </a:t>
            </a:r>
            <a:r>
              <a:rPr lang="en-US" sz="3600" b="1" dirty="0">
                <a:latin typeface="Abadi MT Condensed Extra Bold" panose="020B0306030101010103" pitchFamily="34" charset="77"/>
              </a:rPr>
              <a:t>Your Body By Going To The Chiropractor!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A1C66B3-0D8F-9944-095C-593B6C7784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9792" y="6530296"/>
            <a:ext cx="6064413" cy="3067081"/>
          </a:xfrm>
          <a:prstGeom prst="rect">
            <a:avLst/>
          </a:prstGeom>
          <a:effectLst>
            <a:softEdge rad="104080"/>
          </a:effec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A743F15-BA4A-CB88-6E58-996F0FD46DAF}"/>
              </a:ext>
            </a:extLst>
          </p:cNvPr>
          <p:cNvSpPr txBox="1"/>
          <p:nvPr/>
        </p:nvSpPr>
        <p:spPr>
          <a:xfrm>
            <a:off x="-15588" y="9800573"/>
            <a:ext cx="91803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latin typeface="Abadi MT Condensed Extra Bold" panose="020B0306030101010103" pitchFamily="34" charset="77"/>
              </a:rPr>
              <a:t>Please Accept </a:t>
            </a:r>
            <a:r>
              <a:rPr lang="en-US" sz="3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Abadi MT Condensed Extra Bold" panose="020B0306030101010103" pitchFamily="34" charset="77"/>
              </a:rPr>
              <a:t>Our Invitation </a:t>
            </a:r>
            <a:r>
              <a:rPr lang="en-US" sz="3600" b="1" dirty="0">
                <a:latin typeface="Abadi MT Condensed Extra Bold" panose="020B0306030101010103" pitchFamily="34" charset="77"/>
              </a:rPr>
              <a:t>To Come Back?</a:t>
            </a:r>
          </a:p>
        </p:txBody>
      </p:sp>
    </p:spTree>
    <p:extLst>
      <p:ext uri="{BB962C8B-B14F-4D97-AF65-F5344CB8AC3E}">
        <p14:creationId xmlns:p14="http://schemas.microsoft.com/office/powerpoint/2010/main" val="22882868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ow To Prevent Shrinking From Poor Posture">
            <a:extLst>
              <a:ext uri="{FF2B5EF4-FFF2-40B4-BE49-F238E27FC236}">
                <a16:creationId xmlns:a16="http://schemas.microsoft.com/office/drawing/2014/main" id="{4C52A95A-FD93-311C-6AEA-9FB4FFE7279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4" t="5681" r="12287" b="2721"/>
          <a:stretch/>
        </p:blipFill>
        <p:spPr bwMode="auto">
          <a:xfrm>
            <a:off x="1025234" y="1024805"/>
            <a:ext cx="7010400" cy="3928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57D597B-2573-1689-D80B-90BE0F567A95}"/>
              </a:ext>
            </a:extLst>
          </p:cNvPr>
          <p:cNvSpPr/>
          <p:nvPr/>
        </p:nvSpPr>
        <p:spPr>
          <a:xfrm>
            <a:off x="0" y="11570288"/>
            <a:ext cx="9144000" cy="123131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EC35B2D-24C9-79C8-EA86-8F38826AEE84}"/>
              </a:ext>
            </a:extLst>
          </p:cNvPr>
          <p:cNvSpPr txBox="1"/>
          <p:nvPr/>
        </p:nvSpPr>
        <p:spPr>
          <a:xfrm>
            <a:off x="15588" y="12203736"/>
            <a:ext cx="916478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Maximized Health Chiropractic | www.maximizedhealth.net | 303-462-4476 | Centennial, CO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0AFAFED-0A8F-8603-2BC1-365125FA1195}"/>
              </a:ext>
            </a:extLst>
          </p:cNvPr>
          <p:cNvSpPr txBox="1"/>
          <p:nvPr/>
        </p:nvSpPr>
        <p:spPr>
          <a:xfrm>
            <a:off x="-41566" y="11627737"/>
            <a:ext cx="9164783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Call or Text Message Us Now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64F54D7-AAC1-4E0F-2664-DA22E79CD26F}"/>
              </a:ext>
            </a:extLst>
          </p:cNvPr>
          <p:cNvSpPr/>
          <p:nvPr/>
        </p:nvSpPr>
        <p:spPr>
          <a:xfrm>
            <a:off x="15588" y="25774"/>
            <a:ext cx="9128412" cy="86954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7030785-B168-D198-B0BA-2E37C6462782}"/>
              </a:ext>
            </a:extLst>
          </p:cNvPr>
          <p:cNvSpPr txBox="1"/>
          <p:nvPr/>
        </p:nvSpPr>
        <p:spPr>
          <a:xfrm>
            <a:off x="229465" y="173889"/>
            <a:ext cx="86850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Friendly Message From Your Local Chiropractor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87E6259-0B39-A12F-FCE6-6DBC7CABE404}"/>
              </a:ext>
            </a:extLst>
          </p:cNvPr>
          <p:cNvSpPr txBox="1"/>
          <p:nvPr/>
        </p:nvSpPr>
        <p:spPr>
          <a:xfrm>
            <a:off x="20783" y="10446904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0000"/>
                </a:solidFill>
                <a:latin typeface="Abadi MT Condensed Light" panose="020B0306030101010103" pitchFamily="34" charset="77"/>
              </a:rPr>
              <a:t>Don’t let issues or excuses keep you from taking care of your body.</a:t>
            </a:r>
          </a:p>
          <a:p>
            <a:pPr algn="ctr"/>
            <a:r>
              <a:rPr lang="en-US" sz="2800" dirty="0">
                <a:solidFill>
                  <a:srgbClr val="000000"/>
                </a:solidFill>
                <a:latin typeface="Abadi MT Condensed Light" panose="020B0306030101010103" pitchFamily="34" charset="77"/>
              </a:rPr>
              <a:t>We all need chiropractic for wellness, prevention, and longevity.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B3607CD-D120-A09F-DE57-93CC792D3425}"/>
              </a:ext>
            </a:extLst>
          </p:cNvPr>
          <p:cNvSpPr txBox="1"/>
          <p:nvPr/>
        </p:nvSpPr>
        <p:spPr>
          <a:xfrm>
            <a:off x="-41566" y="5129856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latin typeface="Abadi MT Condensed Extra Bold" panose="020B0306030101010103" pitchFamily="34" charset="77"/>
              </a:rPr>
              <a:t>Aging Is Inevitable, </a:t>
            </a:r>
            <a:r>
              <a:rPr lang="en-US" sz="3600" b="1" dirty="0">
                <a:solidFill>
                  <a:srgbClr val="FF0000"/>
                </a:solidFill>
                <a:latin typeface="Abadi MT Condensed Extra Bold" panose="020B0306030101010103" pitchFamily="34" charset="77"/>
              </a:rPr>
              <a:t>Aging Poorly Is Preventable</a:t>
            </a:r>
          </a:p>
          <a:p>
            <a:pPr algn="ctr"/>
            <a:r>
              <a:rPr lang="en-US" sz="3600" b="1" dirty="0">
                <a:solidFill>
                  <a:srgbClr val="000000"/>
                </a:solidFill>
                <a:latin typeface="Abadi MT Condensed Extra Bold" panose="020B0306030101010103" pitchFamily="34" charset="77"/>
              </a:rPr>
              <a:t>Make Chiropractic Wellness Care a Priority</a:t>
            </a:r>
            <a:endParaRPr lang="en-US" sz="3600" b="1" dirty="0">
              <a:solidFill>
                <a:srgbClr val="383838"/>
              </a:solidFill>
              <a:latin typeface="Abadi MT Condensed Extra Bold" panose="020B0306030101010103" pitchFamily="34" charset="77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A75EA430-8638-DE88-6079-CC72A24238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083" y="6358910"/>
            <a:ext cx="8619834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89707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57D597B-2573-1689-D80B-90BE0F567A95}"/>
              </a:ext>
            </a:extLst>
          </p:cNvPr>
          <p:cNvSpPr/>
          <p:nvPr/>
        </p:nvSpPr>
        <p:spPr>
          <a:xfrm>
            <a:off x="0" y="11570288"/>
            <a:ext cx="9144000" cy="123131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EC35B2D-24C9-79C8-EA86-8F38826AEE84}"/>
              </a:ext>
            </a:extLst>
          </p:cNvPr>
          <p:cNvSpPr txBox="1"/>
          <p:nvPr/>
        </p:nvSpPr>
        <p:spPr>
          <a:xfrm>
            <a:off x="15588" y="12203736"/>
            <a:ext cx="916478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Maximized Health Chiropractic | www.maximizedhealth.net | 303-462-4476 | Centennial, CO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0AFAFED-0A8F-8603-2BC1-365125FA1195}"/>
              </a:ext>
            </a:extLst>
          </p:cNvPr>
          <p:cNvSpPr txBox="1"/>
          <p:nvPr/>
        </p:nvSpPr>
        <p:spPr>
          <a:xfrm>
            <a:off x="-41566" y="11627737"/>
            <a:ext cx="9164783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Call or Text Message Us Now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64F54D7-AAC1-4E0F-2664-DA22E79CD26F}"/>
              </a:ext>
            </a:extLst>
          </p:cNvPr>
          <p:cNvSpPr/>
          <p:nvPr/>
        </p:nvSpPr>
        <p:spPr>
          <a:xfrm>
            <a:off x="15588" y="25774"/>
            <a:ext cx="9128412" cy="86954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7030785-B168-D198-B0BA-2E37C6462782}"/>
              </a:ext>
            </a:extLst>
          </p:cNvPr>
          <p:cNvSpPr txBox="1"/>
          <p:nvPr/>
        </p:nvSpPr>
        <p:spPr>
          <a:xfrm>
            <a:off x="229465" y="173889"/>
            <a:ext cx="86850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Friendly Message From Your Local Chiropractor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87E6259-0B39-A12F-FCE6-6DBC7CABE404}"/>
              </a:ext>
            </a:extLst>
          </p:cNvPr>
          <p:cNvSpPr txBox="1"/>
          <p:nvPr/>
        </p:nvSpPr>
        <p:spPr>
          <a:xfrm>
            <a:off x="20783" y="10446904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0000"/>
                </a:solidFill>
                <a:latin typeface="Abadi MT Condensed Light" panose="020B0306030101010103" pitchFamily="34" charset="77"/>
              </a:rPr>
              <a:t>Don’t let issues or excuses keep you from taking care of your body.</a:t>
            </a:r>
          </a:p>
          <a:p>
            <a:pPr algn="ctr"/>
            <a:r>
              <a:rPr lang="en-US" sz="2800" dirty="0">
                <a:solidFill>
                  <a:srgbClr val="000000"/>
                </a:solidFill>
                <a:latin typeface="Abadi MT Condensed Light" panose="020B0306030101010103" pitchFamily="34" charset="77"/>
              </a:rPr>
              <a:t>We all need chiropractic for wellness, prevention, and longevity.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B3607CD-D120-A09F-DE57-93CC792D3425}"/>
              </a:ext>
            </a:extLst>
          </p:cNvPr>
          <p:cNvSpPr txBox="1"/>
          <p:nvPr/>
        </p:nvSpPr>
        <p:spPr>
          <a:xfrm>
            <a:off x="-41566" y="5129856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latin typeface="Abadi MT Condensed Extra Bold" panose="020B0306030101010103" pitchFamily="34" charset="77"/>
              </a:rPr>
              <a:t>Aging Is Inevitable, </a:t>
            </a:r>
            <a:r>
              <a:rPr lang="en-US" sz="3600" b="1" dirty="0">
                <a:solidFill>
                  <a:srgbClr val="FF0000"/>
                </a:solidFill>
                <a:latin typeface="Abadi MT Condensed Extra Bold" panose="020B0306030101010103" pitchFamily="34" charset="77"/>
              </a:rPr>
              <a:t>Aging Poorly Is Preventable</a:t>
            </a:r>
          </a:p>
          <a:p>
            <a:pPr algn="ctr"/>
            <a:r>
              <a:rPr lang="en-US" sz="3600" b="1" dirty="0">
                <a:solidFill>
                  <a:srgbClr val="000000"/>
                </a:solidFill>
                <a:latin typeface="Abadi MT Condensed Extra Bold" panose="020B0306030101010103" pitchFamily="34" charset="77"/>
              </a:rPr>
              <a:t>Make Chiropractic Wellness Care a Priority</a:t>
            </a:r>
            <a:endParaRPr lang="en-US" sz="3600" b="1" dirty="0">
              <a:solidFill>
                <a:srgbClr val="383838"/>
              </a:solidFill>
              <a:latin typeface="Abadi MT Condensed Extra Bold" panose="020B0306030101010103" pitchFamily="34" charset="77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A75EA430-8638-DE88-6079-CC72A24238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083" y="6358910"/>
            <a:ext cx="8619834" cy="38481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B61A1FB-0D65-C391-0EB0-B4517220D5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612" y="939955"/>
            <a:ext cx="6990775" cy="3921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1641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4818882-C7E0-79F0-5A7C-8B5A5807A46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707" r="13204"/>
          <a:stretch/>
        </p:blipFill>
        <p:spPr>
          <a:xfrm>
            <a:off x="0" y="877669"/>
            <a:ext cx="9144001" cy="5997928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57D597B-2573-1689-D80B-90BE0F567A95}"/>
              </a:ext>
            </a:extLst>
          </p:cNvPr>
          <p:cNvSpPr/>
          <p:nvPr/>
        </p:nvSpPr>
        <p:spPr>
          <a:xfrm>
            <a:off x="0" y="11570288"/>
            <a:ext cx="9144000" cy="123131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0AFAFED-0A8F-8603-2BC1-365125FA1195}"/>
              </a:ext>
            </a:extLst>
          </p:cNvPr>
          <p:cNvSpPr txBox="1"/>
          <p:nvPr/>
        </p:nvSpPr>
        <p:spPr>
          <a:xfrm>
            <a:off x="-41566" y="11627737"/>
            <a:ext cx="9164783" cy="1200329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Call or Text Message Us Now</a:t>
            </a:r>
          </a:p>
          <a:p>
            <a:pPr algn="ctr"/>
            <a:r>
              <a:rPr lang="en-US" sz="3600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Book Your Extra Appointments While You Can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64F54D7-AAC1-4E0F-2664-DA22E79CD26F}"/>
              </a:ext>
            </a:extLst>
          </p:cNvPr>
          <p:cNvSpPr/>
          <p:nvPr/>
        </p:nvSpPr>
        <p:spPr>
          <a:xfrm>
            <a:off x="15588" y="0"/>
            <a:ext cx="9128412" cy="109961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7030785-B168-D198-B0BA-2E37C6462782}"/>
              </a:ext>
            </a:extLst>
          </p:cNvPr>
          <p:cNvSpPr txBox="1"/>
          <p:nvPr/>
        </p:nvSpPr>
        <p:spPr>
          <a:xfrm>
            <a:off x="237259" y="204872"/>
            <a:ext cx="86850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Friendly Message From Your Local Chiropractor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87E6259-0B39-A12F-FCE6-6DBC7CABE404}"/>
              </a:ext>
            </a:extLst>
          </p:cNvPr>
          <p:cNvSpPr txBox="1"/>
          <p:nvPr/>
        </p:nvSpPr>
        <p:spPr>
          <a:xfrm>
            <a:off x="237258" y="9150213"/>
            <a:ext cx="892232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Clr>
                <a:srgbClr val="FF0000"/>
              </a:buClr>
              <a:buFont typeface="Wingdings" pitchFamily="2" charset="2"/>
              <a:buChar char="ü"/>
            </a:pPr>
            <a:r>
              <a:rPr lang="en-US" sz="4000" dirty="0">
                <a:solidFill>
                  <a:srgbClr val="000000"/>
                </a:solidFill>
                <a:latin typeface="Abadi MT Condensed Light" panose="020B0306030101010103" pitchFamily="34" charset="77"/>
              </a:rPr>
              <a:t>Deadline is December 31</a:t>
            </a:r>
            <a:r>
              <a:rPr lang="en-US" sz="4000" baseline="30000" dirty="0">
                <a:solidFill>
                  <a:srgbClr val="000000"/>
                </a:solidFill>
                <a:latin typeface="Abadi MT Condensed Light" panose="020B0306030101010103" pitchFamily="34" charset="77"/>
              </a:rPr>
              <a:t>st</a:t>
            </a:r>
            <a:r>
              <a:rPr lang="en-US" sz="4000" dirty="0">
                <a:solidFill>
                  <a:srgbClr val="000000"/>
                </a:solidFill>
                <a:latin typeface="Abadi MT Condensed Light" panose="020B0306030101010103" pitchFamily="34" charset="77"/>
              </a:rPr>
              <a:t> for most people</a:t>
            </a:r>
          </a:p>
          <a:p>
            <a:pPr marL="571500" indent="-571500">
              <a:buClr>
                <a:srgbClr val="FF0000"/>
              </a:buClr>
              <a:buFont typeface="Wingdings" pitchFamily="2" charset="2"/>
              <a:buChar char="ü"/>
            </a:pPr>
            <a:r>
              <a:rPr lang="en-US" sz="4000" dirty="0">
                <a:solidFill>
                  <a:srgbClr val="000000"/>
                </a:solidFill>
                <a:latin typeface="Abadi MT Condensed Light" panose="020B0306030101010103" pitchFamily="34" charset="77"/>
              </a:rPr>
              <a:t>Come in extra for chiropractic and/or massage</a:t>
            </a:r>
          </a:p>
          <a:p>
            <a:pPr marL="571500" indent="-571500">
              <a:buClr>
                <a:srgbClr val="FF0000"/>
              </a:buClr>
              <a:buFont typeface="Wingdings" pitchFamily="2" charset="2"/>
              <a:buChar char="ü"/>
            </a:pPr>
            <a:r>
              <a:rPr lang="en-US" sz="4000" dirty="0">
                <a:solidFill>
                  <a:srgbClr val="000000"/>
                </a:solidFill>
                <a:latin typeface="Abadi MT Condensed Light" panose="020B0306030101010103" pitchFamily="34" charset="77"/>
              </a:rPr>
              <a:t>Back to back days are good for you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B3607CD-D120-A09F-DE57-93CC792D3425}"/>
              </a:ext>
            </a:extLst>
          </p:cNvPr>
          <p:cNvSpPr txBox="1"/>
          <p:nvPr/>
        </p:nvSpPr>
        <p:spPr>
          <a:xfrm>
            <a:off x="-41566" y="7103577"/>
            <a:ext cx="9144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200" b="1" dirty="0">
                <a:latin typeface="Abadi MT Condensed Extra Bold" panose="020B0306030101010103" pitchFamily="34" charset="77"/>
              </a:rPr>
              <a:t>Don’t Let Insurance Benefits Go To Waste</a:t>
            </a:r>
          </a:p>
          <a:p>
            <a:pPr algn="ctr"/>
            <a:r>
              <a:rPr lang="en-US" sz="4800" b="1" dirty="0">
                <a:solidFill>
                  <a:srgbClr val="FF0000"/>
                </a:solidFill>
                <a:latin typeface="Abadi MT Condensed Extra Bold" panose="020B0306030101010103" pitchFamily="34" charset="77"/>
              </a:rPr>
              <a:t>Use Them, Or Lose Them</a:t>
            </a:r>
          </a:p>
        </p:txBody>
      </p:sp>
    </p:spTree>
    <p:extLst>
      <p:ext uri="{BB962C8B-B14F-4D97-AF65-F5344CB8AC3E}">
        <p14:creationId xmlns:p14="http://schemas.microsoft.com/office/powerpoint/2010/main" val="1509572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026E096-861C-E53D-3963-311ED39DB7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99615"/>
            <a:ext cx="9159586" cy="4953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064F54D7-AAC1-4E0F-2664-DA22E79CD26F}"/>
              </a:ext>
            </a:extLst>
          </p:cNvPr>
          <p:cNvSpPr/>
          <p:nvPr/>
        </p:nvSpPr>
        <p:spPr>
          <a:xfrm>
            <a:off x="15588" y="0"/>
            <a:ext cx="9128412" cy="1099615"/>
          </a:xfrm>
          <a:prstGeom prst="rect">
            <a:avLst/>
          </a:prstGeom>
          <a:solidFill>
            <a:srgbClr val="3182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7030785-B168-D198-B0BA-2E37C6462782}"/>
              </a:ext>
            </a:extLst>
          </p:cNvPr>
          <p:cNvSpPr txBox="1"/>
          <p:nvPr/>
        </p:nvSpPr>
        <p:spPr>
          <a:xfrm>
            <a:off x="237259" y="204872"/>
            <a:ext cx="86850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Friendly Message From Your Local Chiropractor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87E6259-0B39-A12F-FCE6-6DBC7CABE404}"/>
              </a:ext>
            </a:extLst>
          </p:cNvPr>
          <p:cNvSpPr txBox="1"/>
          <p:nvPr/>
        </p:nvSpPr>
        <p:spPr>
          <a:xfrm>
            <a:off x="15588" y="9012824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rgbClr val="FF0000"/>
              </a:buClr>
            </a:pPr>
            <a:r>
              <a:rPr lang="en-US" sz="4000" dirty="0">
                <a:solidFill>
                  <a:srgbClr val="000000"/>
                </a:solidFill>
                <a:latin typeface="Abadi MT Condensed Light" panose="020B0306030101010103" pitchFamily="34" charset="77"/>
              </a:rPr>
              <a:t>Chiropractic  |  Massage  |  Physiotherapy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B3607CD-D120-A09F-DE57-93CC792D3425}"/>
              </a:ext>
            </a:extLst>
          </p:cNvPr>
          <p:cNvSpPr txBox="1"/>
          <p:nvPr/>
        </p:nvSpPr>
        <p:spPr>
          <a:xfrm>
            <a:off x="-41566" y="6149287"/>
            <a:ext cx="91440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200" b="1" dirty="0">
                <a:latin typeface="Abadi MT Condensed Extra Bold" panose="020B0306030101010103" pitchFamily="34" charset="77"/>
              </a:rPr>
              <a:t>Our FREE Service May </a:t>
            </a:r>
            <a:r>
              <a:rPr lang="en-US" sz="4200" b="1" dirty="0">
                <a:solidFill>
                  <a:srgbClr val="FF0000"/>
                </a:solidFill>
                <a:latin typeface="Abadi MT Condensed Extra Bold" panose="020B0306030101010103" pitchFamily="34" charset="77"/>
              </a:rPr>
              <a:t>Find “Hidden” Health Insurance Benefits </a:t>
            </a:r>
            <a:r>
              <a:rPr lang="en-US" sz="4200" b="1" dirty="0">
                <a:latin typeface="Abadi MT Condensed Extra Bold" panose="020B0306030101010103" pitchFamily="34" charset="77"/>
              </a:rPr>
              <a:t>You Didn’t Even Know You Had That Can Be Used For Wellness Services </a:t>
            </a:r>
            <a:endParaRPr lang="en-US" sz="4800" b="1" dirty="0">
              <a:latin typeface="Abadi MT Condensed Extra Bold" panose="020B0306030101010103" pitchFamily="34" charset="7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7F8DDD4-84B9-5D78-CBF7-531EF19BB4AC}"/>
              </a:ext>
            </a:extLst>
          </p:cNvPr>
          <p:cNvSpPr txBox="1"/>
          <p:nvPr/>
        </p:nvSpPr>
        <p:spPr>
          <a:xfrm>
            <a:off x="15588" y="12203736"/>
            <a:ext cx="916478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Maximized Health Chiropractic | www.maximizedhealth.net | 303-462-4476 | Centennial, CO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4BF19A8-3286-94F5-990D-FCAB09A90509}"/>
              </a:ext>
            </a:extLst>
          </p:cNvPr>
          <p:cNvSpPr txBox="1"/>
          <p:nvPr/>
        </p:nvSpPr>
        <p:spPr>
          <a:xfrm>
            <a:off x="-41566" y="11627737"/>
            <a:ext cx="9164783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Call or Text Message Us Now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57A6F56-53A4-109D-7C8A-A820566CE28D}"/>
              </a:ext>
            </a:extLst>
          </p:cNvPr>
          <p:cNvSpPr/>
          <p:nvPr/>
        </p:nvSpPr>
        <p:spPr>
          <a:xfrm>
            <a:off x="-41566" y="11627192"/>
            <a:ext cx="9185566" cy="1231312"/>
          </a:xfrm>
          <a:prstGeom prst="rect">
            <a:avLst/>
          </a:prstGeom>
          <a:solidFill>
            <a:srgbClr val="3182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9447E16-C2EE-9207-760D-AFBD29713913}"/>
              </a:ext>
            </a:extLst>
          </p:cNvPr>
          <p:cNvSpPr txBox="1"/>
          <p:nvPr/>
        </p:nvSpPr>
        <p:spPr>
          <a:xfrm>
            <a:off x="-5197" y="11627737"/>
            <a:ext cx="91647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Call or Text Message Us Now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AE3338E-8F96-B0CF-C9F6-9893E20F96B9}"/>
              </a:ext>
            </a:extLst>
          </p:cNvPr>
          <p:cNvSpPr txBox="1"/>
          <p:nvPr/>
        </p:nvSpPr>
        <p:spPr>
          <a:xfrm>
            <a:off x="-77937" y="12324444"/>
            <a:ext cx="916478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Maximized Health Chiropractic | www.maximizedhealth.net | 303-462-4476 | Centennial, CO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420B3B3-7615-7313-B578-D794A4B6201E}"/>
              </a:ext>
            </a:extLst>
          </p:cNvPr>
          <p:cNvSpPr txBox="1"/>
          <p:nvPr/>
        </p:nvSpPr>
        <p:spPr>
          <a:xfrm>
            <a:off x="36371" y="10099841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latin typeface="Abadi MT Condensed Extra Bold" panose="020B0306030101010103" pitchFamily="34" charset="77"/>
              </a:rPr>
              <a:t>Make 2024 Your Year For Wellness!</a:t>
            </a:r>
            <a:endParaRPr lang="en-US" sz="5400" dirty="0">
              <a:latin typeface="Abadi MT Condensed Extra Bold" panose="020B0306030101010103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513236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064F54D7-AAC1-4E0F-2664-DA22E79CD26F}"/>
              </a:ext>
            </a:extLst>
          </p:cNvPr>
          <p:cNvSpPr/>
          <p:nvPr/>
        </p:nvSpPr>
        <p:spPr>
          <a:xfrm>
            <a:off x="15588" y="11655"/>
            <a:ext cx="9128412" cy="109961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7030785-B168-D198-B0BA-2E37C6462782}"/>
              </a:ext>
            </a:extLst>
          </p:cNvPr>
          <p:cNvSpPr txBox="1"/>
          <p:nvPr/>
        </p:nvSpPr>
        <p:spPr>
          <a:xfrm>
            <a:off x="237259" y="204872"/>
            <a:ext cx="86850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Abadi MT Condensed Light" panose="020B0306030101010103" pitchFamily="34" charset="77"/>
              </a:rPr>
              <a:t>Friendly Message From Your Local Chiropractor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87E6259-0B39-A12F-FCE6-6DBC7CABE404}"/>
              </a:ext>
            </a:extLst>
          </p:cNvPr>
          <p:cNvSpPr txBox="1"/>
          <p:nvPr/>
        </p:nvSpPr>
        <p:spPr>
          <a:xfrm>
            <a:off x="405701" y="8100339"/>
            <a:ext cx="9144000" cy="3046988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 marL="457200" indent="-457200">
              <a:buClr>
                <a:srgbClr val="FF0000"/>
              </a:buClr>
              <a:buFont typeface="Wingdings" pitchFamily="2" charset="2"/>
              <a:buChar char="ü"/>
            </a:pPr>
            <a:r>
              <a:rPr lang="en-US" sz="3200" dirty="0">
                <a:solidFill>
                  <a:srgbClr val="000000"/>
                </a:solidFill>
                <a:latin typeface="Abadi MT Condensed Light" panose="020B0306030101010103" pitchFamily="34" charset="77"/>
              </a:rPr>
              <a:t>Chiropractic</a:t>
            </a:r>
          </a:p>
          <a:p>
            <a:pPr marL="457200" indent="-457200">
              <a:buClr>
                <a:srgbClr val="FF0000"/>
              </a:buClr>
              <a:buFont typeface="Wingdings" pitchFamily="2" charset="2"/>
              <a:buChar char="ü"/>
            </a:pPr>
            <a:r>
              <a:rPr lang="en-US" sz="3200" dirty="0">
                <a:solidFill>
                  <a:srgbClr val="000000"/>
                </a:solidFill>
                <a:latin typeface="Abadi MT Condensed Light" panose="020B0306030101010103" pitchFamily="34" charset="77"/>
              </a:rPr>
              <a:t>Massage</a:t>
            </a:r>
          </a:p>
          <a:p>
            <a:pPr marL="457200" indent="-457200">
              <a:buClr>
                <a:srgbClr val="FF0000"/>
              </a:buClr>
              <a:buFont typeface="Wingdings" pitchFamily="2" charset="2"/>
              <a:buChar char="ü"/>
            </a:pPr>
            <a:r>
              <a:rPr lang="en-US" sz="3200" dirty="0">
                <a:solidFill>
                  <a:srgbClr val="000000"/>
                </a:solidFill>
                <a:latin typeface="Abadi MT Condensed Light" panose="020B0306030101010103" pitchFamily="34" charset="77"/>
              </a:rPr>
              <a:t>Physiotherapy</a:t>
            </a:r>
          </a:p>
          <a:p>
            <a:pPr marL="457200" indent="-457200">
              <a:buClr>
                <a:srgbClr val="FF0000"/>
              </a:buClr>
              <a:buFont typeface="Wingdings" pitchFamily="2" charset="2"/>
              <a:buChar char="ü"/>
            </a:pPr>
            <a:endParaRPr lang="en-US" sz="3200" dirty="0">
              <a:solidFill>
                <a:srgbClr val="000000"/>
              </a:solidFill>
              <a:latin typeface="Abadi MT Condensed Light" panose="020B0306030101010103" pitchFamily="34" charset="77"/>
            </a:endParaRPr>
          </a:p>
          <a:p>
            <a:pPr marL="457200" indent="-457200">
              <a:buClr>
                <a:srgbClr val="FF0000"/>
              </a:buClr>
              <a:buFont typeface="Wingdings" pitchFamily="2" charset="2"/>
              <a:buChar char="ü"/>
            </a:pPr>
            <a:endParaRPr lang="en-US" sz="3200" dirty="0">
              <a:solidFill>
                <a:srgbClr val="000000"/>
              </a:solidFill>
              <a:latin typeface="Abadi MT Condensed Light" panose="020B0306030101010103" pitchFamily="34" charset="77"/>
            </a:endParaRPr>
          </a:p>
          <a:p>
            <a:pPr marL="457200" indent="-457200">
              <a:buClr>
                <a:srgbClr val="FF0000"/>
              </a:buClr>
              <a:buFont typeface="Wingdings" pitchFamily="2" charset="2"/>
              <a:buChar char="ü"/>
            </a:pPr>
            <a:endParaRPr lang="en-US" sz="3200" dirty="0">
              <a:solidFill>
                <a:srgbClr val="000000"/>
              </a:solidFill>
              <a:latin typeface="Abadi MT Condensed Light" panose="020B0306030101010103" pitchFamily="34" charset="77"/>
            </a:endParaRPr>
          </a:p>
          <a:p>
            <a:pPr marL="457200" indent="-457200">
              <a:buClr>
                <a:srgbClr val="FF0000"/>
              </a:buClr>
              <a:buFont typeface="Wingdings" pitchFamily="2" charset="2"/>
              <a:buChar char="ü"/>
            </a:pPr>
            <a:r>
              <a:rPr lang="en-US" sz="3200" dirty="0">
                <a:solidFill>
                  <a:srgbClr val="000000"/>
                </a:solidFill>
                <a:latin typeface="Abadi MT Condensed Light" panose="020B0306030101010103" pitchFamily="34" charset="77"/>
              </a:rPr>
              <a:t>Dry Needling</a:t>
            </a:r>
          </a:p>
          <a:p>
            <a:pPr marL="457200" indent="-457200">
              <a:buClr>
                <a:srgbClr val="FF0000"/>
              </a:buClr>
              <a:buFont typeface="Wingdings" pitchFamily="2" charset="2"/>
              <a:buChar char="ü"/>
            </a:pPr>
            <a:r>
              <a:rPr lang="en-US" sz="3200" dirty="0">
                <a:solidFill>
                  <a:srgbClr val="000000"/>
                </a:solidFill>
                <a:latin typeface="Abadi MT Condensed Light" panose="020B0306030101010103" pitchFamily="34" charset="77"/>
              </a:rPr>
              <a:t>Assisted Stretching</a:t>
            </a:r>
          </a:p>
          <a:p>
            <a:pPr marL="457200" indent="-457200">
              <a:buClr>
                <a:srgbClr val="FF0000"/>
              </a:buClr>
              <a:buFont typeface="Wingdings" pitchFamily="2" charset="2"/>
              <a:buChar char="ü"/>
            </a:pPr>
            <a:r>
              <a:rPr lang="en-US" sz="3200" dirty="0">
                <a:solidFill>
                  <a:srgbClr val="000000"/>
                </a:solidFill>
                <a:latin typeface="Abadi MT Condensed Light" panose="020B0306030101010103" pitchFamily="34" charset="77"/>
              </a:rPr>
              <a:t>Home Care Programs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B3607CD-D120-A09F-DE57-93CC792D3425}"/>
              </a:ext>
            </a:extLst>
          </p:cNvPr>
          <p:cNvSpPr txBox="1"/>
          <p:nvPr/>
        </p:nvSpPr>
        <p:spPr>
          <a:xfrm>
            <a:off x="-41566" y="6149287"/>
            <a:ext cx="914400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solidFill>
                  <a:srgbClr val="FF0000"/>
                </a:solidFill>
                <a:latin typeface="Abadi MT Condensed Extra Bold" panose="020B0306030101010103" pitchFamily="34" charset="77"/>
              </a:rPr>
              <a:t>Taking Care Of Your Body </a:t>
            </a:r>
          </a:p>
          <a:p>
            <a:pPr algn="ctr"/>
            <a:r>
              <a:rPr lang="en-US" sz="4400" b="1" dirty="0">
                <a:latin typeface="Abadi MT Condensed Extra Bold" panose="020B0306030101010103" pitchFamily="34" charset="77"/>
              </a:rPr>
              <a:t>For Health, Performance, And Aging</a:t>
            </a:r>
            <a:endParaRPr lang="en-US" sz="5400" b="1" u="sng" dirty="0">
              <a:solidFill>
                <a:srgbClr val="FF0000"/>
              </a:solidFill>
              <a:latin typeface="Abadi MT Condensed Extra Bold" panose="020B0306030101010103" pitchFamily="34" charset="7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7F8DDD4-84B9-5D78-CBF7-531EF19BB4AC}"/>
              </a:ext>
            </a:extLst>
          </p:cNvPr>
          <p:cNvSpPr txBox="1"/>
          <p:nvPr/>
        </p:nvSpPr>
        <p:spPr>
          <a:xfrm>
            <a:off x="15588" y="12203736"/>
            <a:ext cx="916478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Maximized Health Chiropractic | www.maximizedhealth.net | 303-462-4476 | Centennial, CO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4BF19A8-3286-94F5-990D-FCAB09A90509}"/>
              </a:ext>
            </a:extLst>
          </p:cNvPr>
          <p:cNvSpPr txBox="1"/>
          <p:nvPr/>
        </p:nvSpPr>
        <p:spPr>
          <a:xfrm>
            <a:off x="-41566" y="11627737"/>
            <a:ext cx="9164783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Call or Text Message Us Now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57A6F56-53A4-109D-7C8A-A820566CE28D}"/>
              </a:ext>
            </a:extLst>
          </p:cNvPr>
          <p:cNvSpPr/>
          <p:nvPr/>
        </p:nvSpPr>
        <p:spPr>
          <a:xfrm>
            <a:off x="-41566" y="11627192"/>
            <a:ext cx="9185566" cy="12313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9447E16-C2EE-9207-760D-AFBD29713913}"/>
              </a:ext>
            </a:extLst>
          </p:cNvPr>
          <p:cNvSpPr txBox="1"/>
          <p:nvPr/>
        </p:nvSpPr>
        <p:spPr>
          <a:xfrm>
            <a:off x="237260" y="11627737"/>
            <a:ext cx="86850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Abadi MT Condensed Light" panose="020B0306030101010103" pitchFamily="34" charset="77"/>
              </a:rPr>
              <a:t>Call or Text Message Us Now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AE3338E-8F96-B0CF-C9F6-9893E20F96B9}"/>
              </a:ext>
            </a:extLst>
          </p:cNvPr>
          <p:cNvSpPr txBox="1"/>
          <p:nvPr/>
        </p:nvSpPr>
        <p:spPr>
          <a:xfrm>
            <a:off x="-77937" y="12324444"/>
            <a:ext cx="91647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badi MT Condensed Light" panose="020B0306030101010103" pitchFamily="34" charset="77"/>
              </a:rPr>
              <a:t>Maximized Health | www.maximizedhealth.net | 303-462-4476 | Centennial, CO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420B3B3-7615-7313-B578-D794A4B6201E}"/>
              </a:ext>
            </a:extLst>
          </p:cNvPr>
          <p:cNvSpPr txBox="1"/>
          <p:nvPr/>
        </p:nvSpPr>
        <p:spPr>
          <a:xfrm>
            <a:off x="-57154" y="10696855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latin typeface="Abadi MT Condensed Extra Bold" panose="020B0306030101010103" pitchFamily="34" charset="77"/>
              </a:rPr>
              <a:t>Make 2024 Your Year For Wellness!</a:t>
            </a:r>
            <a:endParaRPr lang="en-US" sz="5400" dirty="0">
              <a:latin typeface="Abadi MT Condensed Extra Bold" panose="020B0306030101010103" pitchFamily="34" charset="77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2CF2302-01F0-6DEE-0BF8-1CDB144151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88" y="1099306"/>
            <a:ext cx="9128412" cy="48641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DEDD14C-532A-D7F8-B6F9-B1522C8F8906}"/>
              </a:ext>
            </a:extLst>
          </p:cNvPr>
          <p:cNvSpPr txBox="1"/>
          <p:nvPr/>
        </p:nvSpPr>
        <p:spPr>
          <a:xfrm>
            <a:off x="-12990" y="9924602"/>
            <a:ext cx="91284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rgbClr val="FF0000"/>
              </a:buClr>
            </a:pPr>
            <a:r>
              <a:rPr lang="en-US" sz="3200" dirty="0">
                <a:solidFill>
                  <a:srgbClr val="000000"/>
                </a:solidFill>
                <a:latin typeface="Abadi MT Condensed Light" panose="020B0306030101010103" pitchFamily="34" charset="77"/>
              </a:rPr>
              <a:t>Insurance and HSA/FSA accepted. Discount Programs Available.</a:t>
            </a:r>
          </a:p>
        </p:txBody>
      </p:sp>
    </p:spTree>
    <p:extLst>
      <p:ext uri="{BB962C8B-B14F-4D97-AF65-F5344CB8AC3E}">
        <p14:creationId xmlns:p14="http://schemas.microsoft.com/office/powerpoint/2010/main" val="22839935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064F54D7-AAC1-4E0F-2664-DA22E79CD26F}"/>
              </a:ext>
            </a:extLst>
          </p:cNvPr>
          <p:cNvSpPr/>
          <p:nvPr/>
        </p:nvSpPr>
        <p:spPr>
          <a:xfrm>
            <a:off x="15588" y="11655"/>
            <a:ext cx="9128412" cy="94812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7030785-B168-D198-B0BA-2E37C6462782}"/>
              </a:ext>
            </a:extLst>
          </p:cNvPr>
          <p:cNvSpPr txBox="1"/>
          <p:nvPr/>
        </p:nvSpPr>
        <p:spPr>
          <a:xfrm>
            <a:off x="208682" y="161233"/>
            <a:ext cx="86850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Friendly Message From Maximized Health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87E6259-0B39-A12F-FCE6-6DBC7CABE404}"/>
              </a:ext>
            </a:extLst>
          </p:cNvPr>
          <p:cNvSpPr txBox="1"/>
          <p:nvPr/>
        </p:nvSpPr>
        <p:spPr>
          <a:xfrm>
            <a:off x="36371" y="8099978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rgbClr val="FF0000"/>
              </a:buClr>
            </a:pPr>
            <a:r>
              <a:rPr lang="en-US" sz="4800" dirty="0">
                <a:solidFill>
                  <a:srgbClr val="000000"/>
                </a:solidFill>
                <a:latin typeface="Abadi MT Condensed Light" panose="020B0306030101010103" pitchFamily="34" charset="77"/>
              </a:rPr>
              <a:t>A great way to maximize your potential for health, performance, and aging!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B3607CD-D120-A09F-DE57-93CC792D3425}"/>
              </a:ext>
            </a:extLst>
          </p:cNvPr>
          <p:cNvSpPr txBox="1"/>
          <p:nvPr/>
        </p:nvSpPr>
        <p:spPr>
          <a:xfrm>
            <a:off x="-41566" y="6149287"/>
            <a:ext cx="9144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latin typeface="Abadi MT Condensed Extra Bold" panose="020B0306030101010103" pitchFamily="34" charset="77"/>
              </a:rPr>
              <a:t>Massage Therapy Appointments </a:t>
            </a:r>
            <a:r>
              <a:rPr lang="en-US" sz="5400" b="1" dirty="0">
                <a:solidFill>
                  <a:srgbClr val="FF0000"/>
                </a:solidFill>
                <a:latin typeface="Abadi MT Condensed Extra Bold" panose="020B0306030101010103" pitchFamily="34" charset="77"/>
              </a:rPr>
              <a:t>Now Available</a:t>
            </a:r>
            <a:endParaRPr lang="en-US" sz="6600" b="1" u="sng" dirty="0">
              <a:solidFill>
                <a:srgbClr val="FF0000"/>
              </a:solidFill>
              <a:latin typeface="Abadi MT Condensed Extra Bold" panose="020B0306030101010103" pitchFamily="34" charset="7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7F8DDD4-84B9-5D78-CBF7-531EF19BB4AC}"/>
              </a:ext>
            </a:extLst>
          </p:cNvPr>
          <p:cNvSpPr txBox="1"/>
          <p:nvPr/>
        </p:nvSpPr>
        <p:spPr>
          <a:xfrm>
            <a:off x="15588" y="12203736"/>
            <a:ext cx="916478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Maximized Health Chiropractic | www.maximizedhealth.net | 303-462-4476 | Centennial, CO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4BF19A8-3286-94F5-990D-FCAB09A90509}"/>
              </a:ext>
            </a:extLst>
          </p:cNvPr>
          <p:cNvSpPr txBox="1"/>
          <p:nvPr/>
        </p:nvSpPr>
        <p:spPr>
          <a:xfrm>
            <a:off x="-41566" y="11627737"/>
            <a:ext cx="9164783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Call or Text Message Us Now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57A6F56-53A4-109D-7C8A-A820566CE28D}"/>
              </a:ext>
            </a:extLst>
          </p:cNvPr>
          <p:cNvSpPr/>
          <p:nvPr/>
        </p:nvSpPr>
        <p:spPr>
          <a:xfrm>
            <a:off x="-41566" y="12203736"/>
            <a:ext cx="9185566" cy="654768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AE3338E-8F96-B0CF-C9F6-9893E20F96B9}"/>
              </a:ext>
            </a:extLst>
          </p:cNvPr>
          <p:cNvSpPr txBox="1"/>
          <p:nvPr/>
        </p:nvSpPr>
        <p:spPr>
          <a:xfrm>
            <a:off x="-77937" y="12324444"/>
            <a:ext cx="91647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Maximized Health | www.maximizedhealth.net | 303-462-4476 | Centennial, CO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420B3B3-7615-7313-B578-D794A4B6201E}"/>
              </a:ext>
            </a:extLst>
          </p:cNvPr>
          <p:cNvSpPr txBox="1"/>
          <p:nvPr/>
        </p:nvSpPr>
        <p:spPr>
          <a:xfrm>
            <a:off x="0" y="9964721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rgbClr val="FF0000"/>
                </a:solidFill>
                <a:latin typeface="Abadi MT Condensed Extra Bold" panose="020B0306030101010103" pitchFamily="34" charset="77"/>
              </a:rPr>
              <a:t>Call or Text Now To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E281DC5-975C-839B-5A68-108EC626EB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88" y="957142"/>
            <a:ext cx="9128412" cy="508172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E256846-FC4A-1F40-45FB-22F5A1CBCEAD}"/>
              </a:ext>
            </a:extLst>
          </p:cNvPr>
          <p:cNvSpPr txBox="1"/>
          <p:nvPr/>
        </p:nvSpPr>
        <p:spPr>
          <a:xfrm>
            <a:off x="-10391" y="10634076"/>
            <a:ext cx="9144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rgbClr val="FF0000"/>
              </a:buClr>
            </a:pPr>
            <a:r>
              <a:rPr lang="en-US" sz="4400" dirty="0">
                <a:solidFill>
                  <a:srgbClr val="000000"/>
                </a:solidFill>
                <a:latin typeface="Abadi MT Condensed Light" panose="020B0306030101010103" pitchFamily="34" charset="77"/>
              </a:rPr>
              <a:t>Get More Details</a:t>
            </a:r>
          </a:p>
          <a:p>
            <a:pPr algn="ctr">
              <a:buClr>
                <a:srgbClr val="FF0000"/>
              </a:buClr>
            </a:pPr>
            <a:r>
              <a:rPr lang="en-US" sz="4400" dirty="0">
                <a:solidFill>
                  <a:srgbClr val="000000"/>
                </a:solidFill>
                <a:latin typeface="Abadi MT Condensed Light" panose="020B0306030101010103" pitchFamily="34" charset="77"/>
              </a:rPr>
              <a:t>Get Priority Scheduling</a:t>
            </a:r>
          </a:p>
        </p:txBody>
      </p:sp>
    </p:spTree>
    <p:extLst>
      <p:ext uri="{BB962C8B-B14F-4D97-AF65-F5344CB8AC3E}">
        <p14:creationId xmlns:p14="http://schemas.microsoft.com/office/powerpoint/2010/main" val="24226695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37533</TotalTime>
  <Words>858</Words>
  <Application>Microsoft Macintosh PowerPoint</Application>
  <PresentationFormat>Custom</PresentationFormat>
  <Paragraphs>113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Abadi MT Condensed Extra Bold</vt:lpstr>
      <vt:lpstr>Abadi MT Condensed Light</vt:lpstr>
      <vt:lpstr>Arial</vt:lpstr>
      <vt:lpstr>Calibri</vt:lpstr>
      <vt:lpstr>Calibri Light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Craig Burns</dc:creator>
  <cp:lastModifiedBy>Craig Burns</cp:lastModifiedBy>
  <cp:revision>31</cp:revision>
  <dcterms:created xsi:type="dcterms:W3CDTF">2023-06-18T18:30:46Z</dcterms:created>
  <dcterms:modified xsi:type="dcterms:W3CDTF">2024-01-27T16:25:00Z</dcterms:modified>
</cp:coreProperties>
</file>